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9A851"/>
    <a:srgbClr val="67A652"/>
    <a:srgbClr val="90C226"/>
    <a:srgbClr val="A1CB46"/>
    <a:srgbClr val="5CE4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11/20/2024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jpg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1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1438375"/>
            <a:ext cx="7766936" cy="1646302"/>
          </a:xfrm>
        </p:spPr>
        <p:txBody>
          <a:bodyPr/>
          <a:lstStyle/>
          <a:p>
            <a:r>
              <a:rPr lang="ru-RU" sz="3600" dirty="0" err="1" smtClean="0">
                <a:solidFill>
                  <a:srgbClr val="67A652"/>
                </a:solidFill>
              </a:rPr>
              <a:t>Экопродукты</a:t>
            </a:r>
            <a:r>
              <a:rPr lang="ru-RU" sz="3600" dirty="0" smtClean="0">
                <a:solidFill>
                  <a:srgbClr val="67A652"/>
                </a:solidFill>
              </a:rPr>
              <a:t> из торфа из самого сердца России </a:t>
            </a:r>
            <a:endParaRPr lang="ru-RU" sz="3600" dirty="0">
              <a:solidFill>
                <a:srgbClr val="67A652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6140702"/>
              </p:ext>
            </p:extLst>
          </p:nvPr>
        </p:nvGraphicFramePr>
        <p:xfrm>
          <a:off x="824810" y="1289187"/>
          <a:ext cx="1105719" cy="12100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Image" r:id="rId3" imgW="2691360" imgH="2944080" progId="Photoshop.Image.18">
                  <p:embed/>
                </p:oleObj>
              </mc:Choice>
              <mc:Fallback>
                <p:oleObj name="Image" r:id="rId3" imgW="2691360" imgH="2944080" progId="Photoshop.Image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4810" y="1289187"/>
                        <a:ext cx="1105719" cy="12100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059926" y="1196664"/>
            <a:ext cx="61075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rgbClr val="67A652"/>
                </a:solidFill>
              </a:rPr>
              <a:t>ReTurf</a:t>
            </a:r>
            <a:endParaRPr lang="ru-RU" sz="4400" dirty="0">
              <a:solidFill>
                <a:srgbClr val="67A652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067" y="3326388"/>
            <a:ext cx="5403011" cy="3376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419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2846726"/>
              </p:ext>
            </p:extLst>
          </p:nvPr>
        </p:nvGraphicFramePr>
        <p:xfrm>
          <a:off x="203709" y="133248"/>
          <a:ext cx="1105719" cy="12100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Image" r:id="rId3" imgW="2691360" imgH="2944080" progId="Photoshop.Image.18">
                  <p:embed/>
                </p:oleObj>
              </mc:Choice>
              <mc:Fallback>
                <p:oleObj name="Image" r:id="rId3" imgW="2691360" imgH="2944080" progId="Photoshop.Image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3709" y="133248"/>
                        <a:ext cx="1105719" cy="12100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475118" y="255216"/>
            <a:ext cx="73928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69A851"/>
                </a:solidFill>
              </a:rPr>
              <a:t>Актуальные проблемы сельского хозяйства и их решение</a:t>
            </a:r>
          </a:p>
          <a:p>
            <a:r>
              <a:rPr lang="ru-RU" sz="2000" dirty="0" smtClean="0">
                <a:solidFill>
                  <a:srgbClr val="69A851"/>
                </a:solidFill>
              </a:rPr>
              <a:t>при помощи нашей продукции</a:t>
            </a:r>
            <a:endParaRPr lang="ru-RU" sz="2000" dirty="0">
              <a:solidFill>
                <a:srgbClr val="69A85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31652" y="1343342"/>
            <a:ext cx="891942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ПРОБЛЕМЫ:</a:t>
            </a:r>
          </a:p>
          <a:p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Неконкурентная цена на сельхозпродукцию из за роста цен на минеральные </a:t>
            </a:r>
          </a:p>
          <a:p>
            <a:r>
              <a:rPr lang="ru-RU" dirty="0" smtClean="0"/>
              <a:t>    удобрения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Неразумное использование потенциала сортов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Потери урожая от различных климатических факторов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Химизация растениеводства</a:t>
            </a:r>
          </a:p>
          <a:p>
            <a:pPr marL="285750" indent="-285750">
              <a:buFontTx/>
              <a:buChar char="-"/>
            </a:pPr>
            <a:endParaRPr lang="ru-RU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931652" y="3502326"/>
            <a:ext cx="8068234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РЕШЕНИЕ:</a:t>
            </a:r>
          </a:p>
          <a:p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Один из перспективных вариантов решения проблем – использование </a:t>
            </a:r>
          </a:p>
          <a:p>
            <a:r>
              <a:rPr lang="ru-RU" dirty="0" smtClean="0"/>
              <a:t>    комплексных органических удобрений из торфа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Гуминовые препараты – группа естественных высокомолекулярных </a:t>
            </a:r>
          </a:p>
          <a:p>
            <a:r>
              <a:rPr lang="ru-RU" dirty="0"/>
              <a:t> </a:t>
            </a:r>
            <a:r>
              <a:rPr lang="ru-RU" dirty="0" smtClean="0"/>
              <a:t>   веществ, обладающих высокой физиологической активностью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Отличительной чертой данных удобрений является абсолютная </a:t>
            </a:r>
          </a:p>
          <a:p>
            <a:r>
              <a:rPr lang="ru-RU" dirty="0" smtClean="0"/>
              <a:t>    безопасность для человека, животных и растений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Гуминовые удобрения не токсичны, не канцерогенны, не </a:t>
            </a:r>
            <a:r>
              <a:rPr lang="ru-RU" dirty="0" err="1" smtClean="0"/>
              <a:t>мутагенны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7491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4761159"/>
              </p:ext>
            </p:extLst>
          </p:nvPr>
        </p:nvGraphicFramePr>
        <p:xfrm>
          <a:off x="203709" y="133248"/>
          <a:ext cx="1105719" cy="12100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Image" r:id="rId3" imgW="2691360" imgH="2944080" progId="Photoshop.Image.18">
                  <p:embed/>
                </p:oleObj>
              </mc:Choice>
              <mc:Fallback>
                <p:oleObj name="Image" r:id="rId3" imgW="2691360" imgH="2944080" progId="Photoshop.Image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3709" y="133248"/>
                        <a:ext cx="1105719" cy="12100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406107" y="338185"/>
            <a:ext cx="7392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69A851"/>
                </a:solidFill>
              </a:rPr>
              <a:t>Механизм работы гуминовых препаратов</a:t>
            </a:r>
            <a:endParaRPr lang="ru-RU" sz="2400" dirty="0">
              <a:solidFill>
                <a:srgbClr val="69A85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0717" y="1817796"/>
            <a:ext cx="392447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Гуминовые препараты стимулируют</a:t>
            </a:r>
          </a:p>
          <a:p>
            <a:r>
              <a:rPr lang="ru-RU" sz="1600" dirty="0" smtClean="0"/>
              <a:t>     биохимические процессы в период 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   прорастания семян, образования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   корней</a:t>
            </a:r>
            <a:endParaRPr lang="ru-R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560717" y="3011915"/>
            <a:ext cx="400301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Увеличивается площадь листовой 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   поверхности, что увеличивает </a:t>
            </a:r>
          </a:p>
          <a:p>
            <a:r>
              <a:rPr lang="ru-RU" sz="1600" dirty="0" smtClean="0"/>
              <a:t>     базу для фотосинтеза. Это приводит</a:t>
            </a:r>
          </a:p>
          <a:p>
            <a:r>
              <a:rPr lang="ru-RU" sz="1600" dirty="0" smtClean="0"/>
              <a:t>     к интенсивному нарастанию </a:t>
            </a:r>
          </a:p>
          <a:p>
            <a:r>
              <a:rPr lang="ru-RU" sz="1600" dirty="0" smtClean="0"/>
              <a:t>     зеленой массы растений </a:t>
            </a:r>
            <a:endParaRPr lang="ru-RU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560717" y="4522562"/>
            <a:ext cx="407515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Ускорение созревания плодов и 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   улучшение их качества, повышается </a:t>
            </a:r>
          </a:p>
          <a:p>
            <a:r>
              <a:rPr lang="ru-RU" sz="1600" dirty="0" smtClean="0"/>
              <a:t>     содержание белков, сахаров, 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   витаминов и уменьшение количества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   нитратов и нитритов</a:t>
            </a:r>
            <a:endParaRPr lang="ru-RU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4977989" y="1819091"/>
            <a:ext cx="403828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У растений наблюдается повышение 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   устойчивости к неблагоприятным 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   климатическим факторам (засуха,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   низкие температуры)</a:t>
            </a:r>
            <a:endParaRPr lang="ru-RU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4977989" y="3011915"/>
            <a:ext cx="429636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У растений значительно развивается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   корневая система, в результате они 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   получают больше питательных веществ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    и проникают в глубинные слои почвы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168378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6690815"/>
              </p:ext>
            </p:extLst>
          </p:nvPr>
        </p:nvGraphicFramePr>
        <p:xfrm>
          <a:off x="203709" y="133248"/>
          <a:ext cx="1105719" cy="12100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Image" r:id="rId3" imgW="2691360" imgH="2944080" progId="Photoshop.Image.18">
                  <p:embed/>
                </p:oleObj>
              </mc:Choice>
              <mc:Fallback>
                <p:oleObj name="Image" r:id="rId3" imgW="2691360" imgH="2944080" progId="Photoshop.Image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3709" y="133248"/>
                        <a:ext cx="1105719" cy="12100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406107" y="338185"/>
            <a:ext cx="7392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69A851"/>
                </a:solidFill>
              </a:rPr>
              <a:t>Наши преимущества</a:t>
            </a:r>
            <a:endParaRPr lang="ru-RU" sz="2800" dirty="0">
              <a:solidFill>
                <a:srgbClr val="69A85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5004" y="1940943"/>
            <a:ext cx="77540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В нашем распоряжении собственное производство с запасом сырья</a:t>
            </a:r>
          </a:p>
          <a:p>
            <a:r>
              <a:rPr lang="ru-RU" dirty="0"/>
              <a:t> </a:t>
            </a:r>
            <a:r>
              <a:rPr lang="ru-RU" dirty="0" smtClean="0"/>
              <a:t>   более 20 миллионов тонн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85004" y="2748951"/>
            <a:ext cx="3627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Мы работаем 365 дней в году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85004" y="3279960"/>
            <a:ext cx="88280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Наше предприятие выпускает концентрированные гуминовые препараты, что</a:t>
            </a:r>
          </a:p>
          <a:p>
            <a:r>
              <a:rPr lang="ru-RU" dirty="0" smtClean="0"/>
              <a:t>    позволяет существенно экономить на логистике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85004" y="4087968"/>
            <a:ext cx="85379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Работаем индивидуально с каждым клиентом, в том числе, по типу тары и</a:t>
            </a:r>
          </a:p>
          <a:p>
            <a:r>
              <a:rPr lang="ru-RU" dirty="0"/>
              <a:t> </a:t>
            </a:r>
            <a:r>
              <a:rPr lang="ru-RU" dirty="0" smtClean="0"/>
              <a:t>   химическому составу выпускаемых препаратов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85004" y="4890507"/>
            <a:ext cx="82766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Выпускаемые предприятием продукты могут использоваться в сельском</a:t>
            </a:r>
          </a:p>
          <a:p>
            <a:r>
              <a:rPr lang="ru-RU" dirty="0" smtClean="0"/>
              <a:t>    хозяйстве (растениеводство и животноводство), в бальнеологии и</a:t>
            </a:r>
          </a:p>
          <a:p>
            <a:r>
              <a:rPr lang="ru-RU" dirty="0"/>
              <a:t> </a:t>
            </a:r>
            <a:r>
              <a:rPr lang="ru-RU" dirty="0" smtClean="0"/>
              <a:t>   косметологии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4131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3213630"/>
              </p:ext>
            </p:extLst>
          </p:nvPr>
        </p:nvGraphicFramePr>
        <p:xfrm>
          <a:off x="203709" y="133248"/>
          <a:ext cx="1105719" cy="12100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Image" r:id="rId3" imgW="2691360" imgH="2944080" progId="Photoshop.Image.18">
                  <p:embed/>
                </p:oleObj>
              </mc:Choice>
              <mc:Fallback>
                <p:oleObj name="Image" r:id="rId3" imgW="2691360" imgH="2944080" progId="Photoshop.Image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3709" y="133248"/>
                        <a:ext cx="1105719" cy="12100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380227" y="133248"/>
            <a:ext cx="73928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69A851"/>
                </a:solidFill>
              </a:rPr>
              <a:t>Свойства продукции, описание и химический состав</a:t>
            </a:r>
            <a:endParaRPr lang="ru-RU" sz="2800" dirty="0">
              <a:solidFill>
                <a:srgbClr val="69A85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7400490"/>
              </p:ext>
            </p:extLst>
          </p:nvPr>
        </p:nvGraphicFramePr>
        <p:xfrm>
          <a:off x="645064" y="1429606"/>
          <a:ext cx="8128000" cy="211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8014"/>
                <a:gridCol w="4459986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СВОЙСТВА: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ОПИСАНИЕ: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Не содержит вредных</a:t>
                      </a:r>
                      <a:r>
                        <a:rPr lang="ru-RU" sz="1200" baseline="0" dirty="0" smtClean="0"/>
                        <a:t> веществ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Обводненная суспензия черного, либо темного цвета со слабым специфическим запахом  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Повышает урожайность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Натуральное комплексное удобрение на основе низинного торфа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err="1" smtClean="0"/>
                        <a:t>Оздоравливает</a:t>
                      </a:r>
                      <a:r>
                        <a:rPr lang="ru-RU" sz="1200" dirty="0" smtClean="0"/>
                        <a:t> почву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Может применяться для всех</a:t>
                      </a:r>
                      <a:r>
                        <a:rPr lang="ru-RU" sz="1200" baseline="0" dirty="0" smtClean="0"/>
                        <a:t> видов растений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Делает комфортным ведение сельского хозяйства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Сочетается практически со всеми видами минеральных удобрений, пестицидов, фунгицидов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2635303"/>
              </p:ext>
            </p:extLst>
          </p:nvPr>
        </p:nvGraphicFramePr>
        <p:xfrm>
          <a:off x="645064" y="3592262"/>
          <a:ext cx="81280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59585"/>
                <a:gridCol w="1768415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ХИМИЧЕСКИЙ СОСТАВ: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СОДЕРЖАНИЕ: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Массовая доля влаги, 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69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Водородный показатель (кислотность)</a:t>
                      </a:r>
                      <a:r>
                        <a:rPr lang="ru-RU" sz="1200" baseline="0" dirty="0" smtClean="0"/>
                        <a:t> раствора, рН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6,9-7,1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Массовая доля общего азота, 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1,2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Массовая доля общего фосфора,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0,8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Массовая доля общего калия, 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2,7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Свободные гуминовые кислоты в растворе, 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48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Свободные </a:t>
                      </a:r>
                      <a:r>
                        <a:rPr lang="ru-RU" sz="1200" dirty="0" err="1" smtClean="0"/>
                        <a:t>фульвовые</a:t>
                      </a:r>
                      <a:r>
                        <a:rPr lang="ru-RU" sz="1200" dirty="0" smtClean="0"/>
                        <a:t> кислоты в растворе, %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51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3752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7102965"/>
              </p:ext>
            </p:extLst>
          </p:nvPr>
        </p:nvGraphicFramePr>
        <p:xfrm>
          <a:off x="203709" y="133248"/>
          <a:ext cx="1105719" cy="12100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Image" r:id="rId3" imgW="2691360" imgH="2944080" progId="Photoshop.Image.18">
                  <p:embed/>
                </p:oleObj>
              </mc:Choice>
              <mc:Fallback>
                <p:oleObj name="Image" r:id="rId3" imgW="2691360" imgH="2944080" progId="Photoshop.Image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3709" y="133248"/>
                        <a:ext cx="1105719" cy="12100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380227" y="133248"/>
            <a:ext cx="73928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69A851"/>
                </a:solidFill>
              </a:rPr>
              <a:t>Комплексное органическое удобрение в виде гранул</a:t>
            </a:r>
            <a:endParaRPr lang="ru-RU" sz="2800" dirty="0">
              <a:solidFill>
                <a:srgbClr val="69A85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4645" y="1802921"/>
            <a:ext cx="9398727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err="1"/>
              <a:t>Слабодиспергируемая</a:t>
            </a:r>
            <a:r>
              <a:rPr lang="ru-RU" sz="1400" dirty="0"/>
              <a:t> гранула из низинного торфа, обогащенная комплексным органическим удобрением.</a:t>
            </a:r>
          </a:p>
          <a:p>
            <a:r>
              <a:rPr lang="ru-RU" sz="1400" dirty="0"/>
              <a:t>Продукт в форме гранул предназначен для использования в области сельского хозяйства в растениеводстве </a:t>
            </a:r>
            <a:endParaRPr lang="ru-RU" sz="1400" dirty="0" smtClean="0"/>
          </a:p>
          <a:p>
            <a:r>
              <a:rPr lang="ru-RU" sz="1400" dirty="0" smtClean="0"/>
              <a:t>в </a:t>
            </a:r>
            <a:r>
              <a:rPr lang="ru-RU" sz="1400" dirty="0"/>
              <a:t>открытом и закрытом грунте.</a:t>
            </a:r>
          </a:p>
          <a:p>
            <a:r>
              <a:rPr lang="ru-RU" sz="1400" dirty="0"/>
              <a:t>Характеристики гранулы:</a:t>
            </a:r>
          </a:p>
          <a:p>
            <a:r>
              <a:rPr lang="ru-RU" sz="1400" dirty="0"/>
              <a:t>Влажность 8%</a:t>
            </a:r>
          </a:p>
          <a:p>
            <a:r>
              <a:rPr lang="ru-RU" sz="1400" dirty="0"/>
              <a:t>Зольность 9%</a:t>
            </a:r>
          </a:p>
          <a:p>
            <a:r>
              <a:rPr lang="ru-RU" sz="1400" dirty="0"/>
              <a:t>Кислотность 7,0 рН</a:t>
            </a:r>
          </a:p>
          <a:p>
            <a:r>
              <a:rPr lang="ru-RU" sz="1400" dirty="0"/>
              <a:t>Водорастворимые гуминовые кислоты 1%</a:t>
            </a:r>
          </a:p>
          <a:p>
            <a:r>
              <a:rPr lang="ru-RU" sz="1400" dirty="0"/>
              <a:t>Водорастворимые </a:t>
            </a:r>
            <a:r>
              <a:rPr lang="ru-RU" sz="1400" dirty="0" err="1"/>
              <a:t>фульвовые</a:t>
            </a:r>
            <a:r>
              <a:rPr lang="ru-RU" sz="1400" dirty="0"/>
              <a:t> кислоты 1,2%</a:t>
            </a:r>
          </a:p>
          <a:p>
            <a:r>
              <a:rPr lang="ru-RU" sz="1400" dirty="0"/>
              <a:t>Органическое вещество 91%</a:t>
            </a:r>
          </a:p>
          <a:p>
            <a:r>
              <a:rPr lang="ru-RU" sz="1400" dirty="0"/>
              <a:t>Азот 1,2%</a:t>
            </a:r>
          </a:p>
          <a:p>
            <a:r>
              <a:rPr lang="ru-RU" sz="1400" dirty="0"/>
              <a:t>Фосфор 0,9%</a:t>
            </a:r>
          </a:p>
          <a:p>
            <a:r>
              <a:rPr lang="ru-RU" sz="1400" dirty="0"/>
              <a:t>Калий 3%</a:t>
            </a:r>
          </a:p>
          <a:p>
            <a:r>
              <a:rPr lang="ru-RU" sz="1400" dirty="0"/>
              <a:t>Диаметр 7 мм</a:t>
            </a:r>
          </a:p>
          <a:p>
            <a:r>
              <a:rPr lang="ru-RU" sz="1400" dirty="0"/>
              <a:t>Гранула постоянно выделяет в воду ценные гуминовые кислоты. Натуральные </a:t>
            </a:r>
            <a:r>
              <a:rPr lang="ru-RU" sz="1400" dirty="0" err="1"/>
              <a:t>хелатирующие</a:t>
            </a:r>
            <a:r>
              <a:rPr lang="ru-RU" sz="1400" dirty="0"/>
              <a:t> агенты </a:t>
            </a:r>
            <a:endParaRPr lang="ru-RU" sz="1400" dirty="0" smtClean="0"/>
          </a:p>
          <a:p>
            <a:r>
              <a:rPr lang="ru-RU" sz="1400" dirty="0" smtClean="0"/>
              <a:t>связывают </a:t>
            </a:r>
            <a:r>
              <a:rPr lang="ru-RU" sz="1400" dirty="0"/>
              <a:t>токсичные тяжелые металлы.</a:t>
            </a:r>
            <a:endParaRPr lang="ru-RU" sz="1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08123" y="2403763"/>
            <a:ext cx="3046129" cy="2478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047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0072098"/>
              </p:ext>
            </p:extLst>
          </p:nvPr>
        </p:nvGraphicFramePr>
        <p:xfrm>
          <a:off x="203709" y="133248"/>
          <a:ext cx="1105719" cy="12100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" name="Image" r:id="rId3" imgW="2691360" imgH="2944080" progId="Photoshop.Image.18">
                  <p:embed/>
                </p:oleObj>
              </mc:Choice>
              <mc:Fallback>
                <p:oleObj name="Image" r:id="rId3" imgW="2691360" imgH="2944080" progId="Photoshop.Image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3709" y="133248"/>
                        <a:ext cx="1105719" cy="12100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466491" y="400666"/>
            <a:ext cx="73928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69A851"/>
                </a:solidFill>
              </a:rPr>
              <a:t>Косметическое торфяное мыло</a:t>
            </a:r>
            <a:endParaRPr lang="ru-RU" sz="2800" dirty="0">
              <a:solidFill>
                <a:srgbClr val="69A85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2038" y="1742536"/>
            <a:ext cx="7957628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Мы выпускаем так же косметическое мыло на основе торфяной суспензии</a:t>
            </a:r>
          </a:p>
          <a:p>
            <a:endParaRPr lang="ru-RU" sz="1600" dirty="0"/>
          </a:p>
          <a:p>
            <a:r>
              <a:rPr lang="ru-RU" sz="1600" dirty="0" smtClean="0"/>
              <a:t>В состав мыла входит профессиональная мыльная основа, торф, содержащий </a:t>
            </a:r>
          </a:p>
          <a:p>
            <a:r>
              <a:rPr lang="ru-RU" sz="1600" dirty="0" smtClean="0"/>
              <a:t>комплекс гуминовых и </a:t>
            </a:r>
            <a:r>
              <a:rPr lang="ru-RU" sz="1600" dirty="0" err="1" smtClean="0"/>
              <a:t>фульвовых</a:t>
            </a:r>
            <a:r>
              <a:rPr lang="ru-RU" sz="1600" dirty="0" smtClean="0"/>
              <a:t> кислот.</a:t>
            </a:r>
          </a:p>
          <a:p>
            <a:r>
              <a:rPr lang="ru-RU" sz="1600" dirty="0" smtClean="0"/>
              <a:t>Это мыло для ежедневного ухода за кожей. </a:t>
            </a:r>
          </a:p>
          <a:p>
            <a:r>
              <a:rPr lang="ru-RU" sz="1600" dirty="0" smtClean="0"/>
              <a:t>Частички торфа выступают в роли нежнейшего </a:t>
            </a:r>
            <a:r>
              <a:rPr lang="ru-RU" sz="1600" dirty="0" err="1" smtClean="0"/>
              <a:t>эксфолианта</a:t>
            </a:r>
            <a:r>
              <a:rPr lang="ru-RU" sz="1600" dirty="0" smtClean="0"/>
              <a:t>, благодаря чему </a:t>
            </a:r>
          </a:p>
          <a:p>
            <a:r>
              <a:rPr lang="ru-RU" sz="1600" dirty="0" smtClean="0"/>
              <a:t>мыло обладает превосходной очищающей способностью.</a:t>
            </a:r>
          </a:p>
          <a:p>
            <a:r>
              <a:rPr lang="ru-RU" sz="1600" dirty="0" smtClean="0"/>
              <a:t>Гуминовые кислоты, содержащиеся в торфе, усиливают клеточный метаболизм,</a:t>
            </a:r>
          </a:p>
          <a:p>
            <a:r>
              <a:rPr lang="ru-RU" sz="1600" dirty="0" smtClean="0"/>
              <a:t>способствуют укреплению капилляров, уменьшают отечность и раздражение, </a:t>
            </a:r>
          </a:p>
          <a:p>
            <a:r>
              <a:rPr lang="ru-RU" sz="1600" dirty="0" smtClean="0"/>
              <a:t>в результате чего кожа быстро восстанавливается и приобретает здоровый вид.</a:t>
            </a:r>
          </a:p>
          <a:p>
            <a:endParaRPr lang="ru-RU" sz="1600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7370013"/>
              </p:ext>
            </p:extLst>
          </p:nvPr>
        </p:nvGraphicFramePr>
        <p:xfrm>
          <a:off x="2941607" y="4446369"/>
          <a:ext cx="3812876" cy="2146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name="Image" r:id="rId5" imgW="4647600" imgH="2615760" progId="Photoshop.Image.18">
                  <p:embed/>
                </p:oleObj>
              </mc:Choice>
              <mc:Fallback>
                <p:oleObj name="Image" r:id="rId5" imgW="4647600" imgH="2615760" progId="Photoshop.Image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941607" y="4446369"/>
                        <a:ext cx="3812876" cy="21460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01566963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101</TotalTime>
  <Words>571</Words>
  <Application>Microsoft Office PowerPoint</Application>
  <PresentationFormat>Широкоэкранный</PresentationFormat>
  <Paragraphs>109</Paragraphs>
  <Slides>7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Trebuchet MS</vt:lpstr>
      <vt:lpstr>Wingdings 3</vt:lpstr>
      <vt:lpstr>Грань</vt:lpstr>
      <vt:lpstr>Adobe Photoshop Image</vt:lpstr>
      <vt:lpstr>Экопродукты из торфа из самого сердца России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Экопродукты из торфа из самого сердца России</dc:title>
  <dc:creator>Учетная запись Майкрософт</dc:creator>
  <cp:lastModifiedBy>Учетная запись Майкрософт</cp:lastModifiedBy>
  <cp:revision>14</cp:revision>
  <dcterms:created xsi:type="dcterms:W3CDTF">2024-11-20T17:29:48Z</dcterms:created>
  <dcterms:modified xsi:type="dcterms:W3CDTF">2024-11-20T19:11:03Z</dcterms:modified>
</cp:coreProperties>
</file>